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wdp" ContentType="image/vnd.ms-photo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44" r:id="rId2"/>
  </p:sldMasterIdLst>
  <p:notesMasterIdLst>
    <p:notesMasterId r:id="rId11"/>
  </p:notesMasterIdLst>
  <p:sldIdLst>
    <p:sldId id="258" r:id="rId3"/>
    <p:sldId id="302" r:id="rId4"/>
    <p:sldId id="303" r:id="rId5"/>
    <p:sldId id="304" r:id="rId6"/>
    <p:sldId id="308" r:id="rId7"/>
    <p:sldId id="305" r:id="rId8"/>
    <p:sldId id="306" r:id="rId9"/>
    <p:sldId id="307" r:id="rId1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C3C6"/>
    <a:srgbClr val="653308"/>
    <a:srgbClr val="FECA31"/>
    <a:srgbClr val="8FB5E1"/>
    <a:srgbClr val="6ECACC"/>
    <a:srgbClr val="E1CE68"/>
    <a:srgbClr val="93CDDD"/>
    <a:srgbClr val="803D06"/>
    <a:srgbClr val="6B3305"/>
    <a:srgbClr val="14A0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44"/>
    <p:restoredTop sz="94792"/>
  </p:normalViewPr>
  <p:slideViewPr>
    <p:cSldViewPr>
      <p:cViewPr varScale="1">
        <p:scale>
          <a:sx n="102" d="100"/>
          <a:sy n="102" d="100"/>
        </p:scale>
        <p:origin x="1008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D97FE-639B-E94A-BD25-620AE8B8841F}" type="datetimeFigureOut">
              <a:rPr lang="en-US" smtClean="0"/>
              <a:t>12/10/19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8E0F17-FB17-DE4A-ADDE-10B5024F8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212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7A38FE-0950-41B5-AC84-49E773B55093}" type="datetimeFigureOut">
              <a:rPr lang="en-US"/>
              <a:pPr>
                <a:defRPr/>
              </a:pPr>
              <a:t>12/10/19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C8092-03A8-4C31-956A-274A5D2B89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1675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C19C7-6395-48F9-B1AE-39A787CD60E9}" type="datetimeFigureOut">
              <a:rPr lang="en-US"/>
              <a:pPr>
                <a:defRPr/>
              </a:pPr>
              <a:t>12/10/19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B28E2-3C54-4B99-940B-1B48993F4B7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8104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F741AE-8D35-4CC6-AE34-C946EC75B15F}" type="datetimeFigureOut">
              <a:rPr lang="en-US"/>
              <a:pPr>
                <a:defRPr/>
              </a:pPr>
              <a:t>12/10/19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3AD2E2-30DD-4E84-829C-6EEFF76EEF1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77169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947E2D-9769-458B-A298-AD159DB442D0}" type="datetimeFigureOut">
              <a:rPr lang="en-US"/>
              <a:pPr>
                <a:defRPr/>
              </a:pPr>
              <a:t>12/10/19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A1F55-8032-4E30-9F05-0918B5A1526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60759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75CD9-0874-445D-A016-2930B9F9A639}" type="datetimeFigureOut">
              <a:rPr lang="en-US"/>
              <a:pPr>
                <a:defRPr/>
              </a:pPr>
              <a:t>12/10/19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C863FD-D1C6-4697-B8F4-5C3C9CCA0E5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02972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70853A-6FD0-485E-B3B5-06629DAAFB25}" type="datetimeFigureOut">
              <a:rPr lang="en-US"/>
              <a:pPr>
                <a:defRPr/>
              </a:pPr>
              <a:t>12/10/19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FFF341-158D-4E78-9B76-E39F6D46212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00189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1968F8-C0EA-4F13-A4C2-6F6EB2A7A4B7}" type="datetimeFigureOut">
              <a:rPr lang="en-US"/>
              <a:pPr>
                <a:defRPr/>
              </a:pPr>
              <a:t>12/10/19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6A31DF-F799-4FF2-9DA7-A88C7EFE91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57039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A4DD9-5A5B-4229-8977-FB7F76B0AA78}" type="datetimeFigureOut">
              <a:rPr lang="en-US"/>
              <a:pPr>
                <a:defRPr/>
              </a:pPr>
              <a:t>12/10/19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44151-CDD0-4EB2-B061-9C79B7AC6C8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95281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4758F7-44D4-4A94-A5C0-2D8E61523DFE}" type="datetimeFigureOut">
              <a:rPr lang="en-US"/>
              <a:pPr>
                <a:defRPr/>
              </a:pPr>
              <a:t>12/10/19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92FAF3-89FD-4882-B2FB-050163EAB65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02880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997C01-2B01-4592-BAE3-16B25C78075C}" type="datetimeFigureOut">
              <a:rPr lang="en-US"/>
              <a:pPr>
                <a:defRPr/>
              </a:pPr>
              <a:t>12/10/19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A62B94-6245-46F6-B975-4CCB1D16FCA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24035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085A25-7982-488F-A6E2-23259EBE268A}" type="datetimeFigureOut">
              <a:rPr lang="en-US"/>
              <a:pPr>
                <a:defRPr/>
              </a:pPr>
              <a:t>12/10/19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08CC6-326D-48CB-8DB9-A2742CCA9A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7227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959E53-33A7-4675-A41F-375AC9D42608}" type="datetimeFigureOut">
              <a:rPr lang="en-US"/>
              <a:pPr>
                <a:defRPr/>
              </a:pPr>
              <a:t>12/10/19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69BAE5-B39B-482D-8E4C-86A021A43A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44036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5D9D4-3167-4341-88BC-35E2AFBC210B}" type="datetimeFigureOut">
              <a:rPr lang="en-US"/>
              <a:pPr>
                <a:defRPr/>
              </a:pPr>
              <a:t>12/10/19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F8D7D-1E5B-4E17-AF90-2A2349D850C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342968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4A66F5-D6F2-485B-929B-CE28C9904D6D}" type="datetimeFigureOut">
              <a:rPr lang="en-US"/>
              <a:pPr>
                <a:defRPr/>
              </a:pPr>
              <a:t>12/10/19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26FC02-72EF-4310-992B-039346CB02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07443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F1E730-5B2C-4BAB-A547-5FA037EC3875}" type="datetimeFigureOut">
              <a:rPr lang="en-US"/>
              <a:pPr>
                <a:defRPr/>
              </a:pPr>
              <a:t>12/10/19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1F8B6-BBE4-4E8C-B371-A63A781DC0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4772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6C0E5-02B8-4249-8DF0-A4168441601D}" type="datetimeFigureOut">
              <a:rPr lang="en-US"/>
              <a:pPr>
                <a:defRPr/>
              </a:pPr>
              <a:t>12/10/19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FA846-0D3A-4822-9255-641EB161189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0414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2A1F94-D6B6-4965-AFFE-9522BFC77E89}" type="datetimeFigureOut">
              <a:rPr lang="en-US"/>
              <a:pPr>
                <a:defRPr/>
              </a:pPr>
              <a:t>12/10/19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F6E4F-5B7A-44C3-BEF9-E6C98E0CFD0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5852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E944E-FC6F-4CEA-8CB3-5A780C37326A}" type="datetimeFigureOut">
              <a:rPr lang="en-US"/>
              <a:pPr>
                <a:defRPr/>
              </a:pPr>
              <a:t>12/10/19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C9C043-BF1B-4A99-AF20-95D706BD01D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5412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6FF19-8C74-4436-8155-259CA2639027}" type="datetimeFigureOut">
              <a:rPr lang="en-US"/>
              <a:pPr>
                <a:defRPr/>
              </a:pPr>
              <a:t>12/10/19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1EE349-BFD7-4599-A02C-0851DD86E19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5341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CBD609-564A-434B-8DB6-07A63BE934D0}" type="datetimeFigureOut">
              <a:rPr lang="en-US"/>
              <a:pPr>
                <a:defRPr/>
              </a:pPr>
              <a:t>12/10/19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7C4BA6-D533-4DB7-95A2-C27014EAE0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739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C446F-AA78-4867-9F6F-34DACE49E033}" type="datetimeFigureOut">
              <a:rPr lang="en-US"/>
              <a:pPr>
                <a:defRPr/>
              </a:pPr>
              <a:t>12/10/19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3D8D66-4C6A-46CC-80B6-7F570B0BF7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9144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3EA6E-EFF5-4AA8-B9FA-3F248D33B5E0}" type="datetimeFigureOut">
              <a:rPr lang="en-US"/>
              <a:pPr>
                <a:defRPr/>
              </a:pPr>
              <a:t>12/10/19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74EEC-9CD1-4E04-B3DC-FCDB0FEE9B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1930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3C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white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302AAE0-4239-4F02-9767-52BFC04B0AB1}" type="datetimeFigureOut">
              <a:rPr lang="en-US"/>
              <a:pPr>
                <a:defRPr/>
              </a:pPr>
              <a:t>12/10/19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white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A84003D-DC1F-41BD-9CA6-388CB0347F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3C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717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white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5A7FA04-48B9-4750-82D9-9BB127FF8AAB}" type="datetimeFigureOut">
              <a:rPr lang="en-US"/>
              <a:pPr>
                <a:defRPr/>
              </a:pPr>
              <a:t>12/10/19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white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20FE1FD-9872-4127-96E5-F83D50DD5A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png"/><Relationship Id="rId3" Type="http://schemas.openxmlformats.org/officeDocument/2006/relationships/image" Target="../media/image3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png"/><Relationship Id="rId3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png"/><Relationship Id="rId3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png"/><Relationship Id="rId3" Type="http://schemas.openxmlformats.org/officeDocument/2006/relationships/image" Target="../media/image7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microsoft.com/office/2007/relationships/hdphoto" Target="../media/hdphoto1.wdp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png"/><Relationship Id="rId3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52400" y="152400"/>
            <a:ext cx="8839200" cy="6553200"/>
          </a:xfrm>
          <a:prstGeom prst="roundRect">
            <a:avLst/>
          </a:prstGeom>
          <a:solidFill>
            <a:schemeClr val="tx1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5" name="Picture 2" descr="K:\17-001 GVB Planning Architectural Engineering Services\Task Order 1\Presentation\Reference\GVB Logo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8400" y="381000"/>
            <a:ext cx="3733800" cy="201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8600" y="2895600"/>
            <a:ext cx="8686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Westin Hill Median Improvement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91606" y="3777207"/>
            <a:ext cx="37607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GVB IFB 2020-003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76600" y="5195237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Date</a:t>
            </a:r>
            <a:r>
              <a:rPr lang="en-US" smtClean="0">
                <a:solidFill>
                  <a:schemeClr val="bg1"/>
                </a:solidFill>
              </a:rPr>
              <a:t>: December </a:t>
            </a:r>
            <a:r>
              <a:rPr lang="en-US" dirty="0" smtClean="0">
                <a:solidFill>
                  <a:schemeClr val="bg1"/>
                </a:solidFill>
              </a:rPr>
              <a:t>2, 2019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86157" y="152400"/>
            <a:ext cx="8839200" cy="6553200"/>
          </a:xfrm>
          <a:prstGeom prst="roundRect">
            <a:avLst/>
          </a:prstGeom>
          <a:solidFill>
            <a:srgbClr val="2261AE"/>
          </a:solidFill>
          <a:ln w="7620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05557" y="823128"/>
            <a:ext cx="6019800" cy="523220"/>
          </a:xfrm>
          <a:prstGeom prst="rect">
            <a:avLst/>
          </a:prstGeom>
          <a:solidFill>
            <a:srgbClr val="E2CF6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rgbClr val="663300"/>
                </a:solidFill>
                <a:latin typeface="+mn-lt"/>
                <a:cs typeface="+mn-cs"/>
              </a:rPr>
              <a:t>Schedule for Services and Safety Plan</a:t>
            </a:r>
            <a:endParaRPr lang="en-US" sz="2800" b="1" dirty="0">
              <a:solidFill>
                <a:srgbClr val="663300"/>
              </a:solidFill>
              <a:latin typeface="+mn-lt"/>
              <a:cs typeface="+mn-cs"/>
            </a:endParaRPr>
          </a:p>
        </p:txBody>
      </p:sp>
      <p:pic>
        <p:nvPicPr>
          <p:cNvPr id="9" name="Picture 2" descr="\\Server-pc\k\17-001 GVB Planning Architectural Engineering Services\Task Order 1\Presentation\Reference\GVB Logo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1200" y="350838"/>
            <a:ext cx="1081088" cy="1554162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5886" y="4715470"/>
            <a:ext cx="82971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US" dirty="0" smtClean="0"/>
              <a:t>Ensure protective measures are taken </a:t>
            </a:r>
          </a:p>
          <a:p>
            <a:pPr marL="285750" indent="-285750">
              <a:buFont typeface="Wingdings" charset="2"/>
              <a:buChar char="§"/>
            </a:pPr>
            <a:r>
              <a:rPr lang="en-US" dirty="0" smtClean="0"/>
              <a:t>Procure all necessary permits</a:t>
            </a:r>
          </a:p>
          <a:p>
            <a:pPr marL="285750" indent="-285750">
              <a:buFont typeface="Wingdings" charset="2"/>
              <a:buChar char="§"/>
            </a:pPr>
            <a:r>
              <a:rPr lang="en-US" dirty="0" smtClean="0"/>
              <a:t>Take steps to prevent the spread of invasive species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1843" y="1832718"/>
            <a:ext cx="3505200" cy="232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00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86157" y="152400"/>
            <a:ext cx="8839200" cy="6553200"/>
          </a:xfrm>
          <a:prstGeom prst="roundRect">
            <a:avLst/>
          </a:prstGeom>
          <a:solidFill>
            <a:srgbClr val="2261AE"/>
          </a:solidFill>
          <a:ln w="7620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05557" y="823128"/>
            <a:ext cx="6019800" cy="523220"/>
          </a:xfrm>
          <a:prstGeom prst="rect">
            <a:avLst/>
          </a:prstGeom>
          <a:solidFill>
            <a:srgbClr val="E2CF6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rgbClr val="663300"/>
                </a:solidFill>
                <a:latin typeface="+mn-lt"/>
                <a:cs typeface="+mn-cs"/>
              </a:rPr>
              <a:t>Removal of Ixora Hedges </a:t>
            </a:r>
            <a:endParaRPr lang="en-US" sz="2800" b="1" dirty="0">
              <a:solidFill>
                <a:srgbClr val="663300"/>
              </a:solidFill>
              <a:latin typeface="+mn-lt"/>
              <a:cs typeface="+mn-cs"/>
            </a:endParaRPr>
          </a:p>
        </p:txBody>
      </p:sp>
      <p:pic>
        <p:nvPicPr>
          <p:cNvPr id="9" name="Picture 2" descr="\\Server-pc\k\17-001 GVB Planning Architectural Engineering Services\Task Order 1\Presentation\Reference\GVB Logo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1200" y="350838"/>
            <a:ext cx="1081088" cy="1554162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1168" y="5237036"/>
            <a:ext cx="82971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US" dirty="0" smtClean="0"/>
              <a:t>Remove all green waste from site</a:t>
            </a:r>
          </a:p>
          <a:p>
            <a:pPr marL="285750" indent="-285750">
              <a:buFont typeface="Wingdings" charset="2"/>
              <a:buChar char="§"/>
            </a:pPr>
            <a:r>
              <a:rPr lang="en-US" dirty="0" smtClean="0"/>
              <a:t>Scarify medians and dispose of soil 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3400" y="2097248"/>
            <a:ext cx="8153400" cy="2963888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7467600" y="3124200"/>
            <a:ext cx="1143000" cy="1219200"/>
          </a:xfrm>
          <a:prstGeom prst="ellipse">
            <a:avLst/>
          </a:prstGeom>
          <a:noFill/>
          <a:ln w="539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740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86157" y="152400"/>
            <a:ext cx="8839200" cy="6553200"/>
          </a:xfrm>
          <a:prstGeom prst="roundRect">
            <a:avLst/>
          </a:prstGeom>
          <a:solidFill>
            <a:srgbClr val="2261AE"/>
          </a:solidFill>
          <a:ln w="7620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05557" y="823128"/>
            <a:ext cx="6019800" cy="523220"/>
          </a:xfrm>
          <a:prstGeom prst="rect">
            <a:avLst/>
          </a:prstGeom>
          <a:solidFill>
            <a:srgbClr val="E2CF6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rgbClr val="663300"/>
                </a:solidFill>
                <a:latin typeface="+mn-lt"/>
                <a:cs typeface="+mn-cs"/>
              </a:rPr>
              <a:t>Design and Layout of Grass Mounds </a:t>
            </a:r>
            <a:endParaRPr lang="en-US" sz="2800" b="1" dirty="0">
              <a:solidFill>
                <a:srgbClr val="663300"/>
              </a:solidFill>
              <a:latin typeface="+mn-lt"/>
              <a:cs typeface="+mn-cs"/>
            </a:endParaRPr>
          </a:p>
        </p:txBody>
      </p:sp>
      <p:pic>
        <p:nvPicPr>
          <p:cNvPr id="9" name="Picture 2" descr="\\Server-pc\k\17-001 GVB Planning Architectural Engineering Services\Task Order 1\Presentation\Reference\GVB Logo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1200" y="350838"/>
            <a:ext cx="1081088" cy="1554162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11200" y="4773804"/>
            <a:ext cx="73065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US" dirty="0" smtClean="0"/>
              <a:t>Mounds should be rolling in shape</a:t>
            </a:r>
          </a:p>
          <a:p>
            <a:pPr marL="285750" indent="-285750">
              <a:buFont typeface="Wingdings" charset="2"/>
              <a:buChar char="§"/>
            </a:pPr>
            <a:r>
              <a:rPr lang="en-US" dirty="0" smtClean="0"/>
              <a:t>Mound height and design should allow for mower use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US" dirty="0" smtClean="0"/>
              <a:t>Soil shall not be placed up against existing trees 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US" dirty="0" smtClean="0"/>
              <a:t>Contractor shall review schematics with GVB for final approval </a:t>
            </a:r>
          </a:p>
          <a:p>
            <a:pPr marL="285750" indent="-285750">
              <a:buFont typeface="Wingdings" charset="2"/>
              <a:buChar char="§"/>
            </a:pPr>
            <a:r>
              <a:rPr lang="en-US" dirty="0" smtClean="0"/>
              <a:t>Sod shall be planted up to the edge of curb</a:t>
            </a:r>
          </a:p>
          <a:p>
            <a:pPr marL="285750" indent="-285750">
              <a:buFont typeface="Wingdings" charset="2"/>
              <a:buChar char="§"/>
            </a:pPr>
            <a:r>
              <a:rPr lang="en-US" dirty="0" smtClean="0"/>
              <a:t>Grass species : Centipede Grass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28800" y="1676400"/>
            <a:ext cx="6629400" cy="2893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12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86157" y="152400"/>
            <a:ext cx="8839200" cy="6553200"/>
          </a:xfrm>
          <a:prstGeom prst="roundRect">
            <a:avLst/>
          </a:prstGeom>
          <a:solidFill>
            <a:srgbClr val="2261AE"/>
          </a:solidFill>
          <a:ln w="7620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240" y="-15240"/>
            <a:ext cx="9144000" cy="6858000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914400" y="3429000"/>
            <a:ext cx="762000" cy="685800"/>
          </a:xfrm>
          <a:prstGeom prst="ellipse">
            <a:avLst/>
          </a:prstGeom>
          <a:noFill/>
          <a:ln w="698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6705600" y="3733800"/>
            <a:ext cx="762000" cy="685800"/>
          </a:xfrm>
          <a:prstGeom prst="ellipse">
            <a:avLst/>
          </a:prstGeom>
          <a:noFill/>
          <a:ln w="698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5638800" y="3581400"/>
            <a:ext cx="762000" cy="685800"/>
          </a:xfrm>
          <a:prstGeom prst="ellipse">
            <a:avLst/>
          </a:prstGeom>
          <a:noFill/>
          <a:ln w="698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03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86157" y="152400"/>
            <a:ext cx="8839200" cy="6553200"/>
          </a:xfrm>
          <a:prstGeom prst="roundRect">
            <a:avLst/>
          </a:prstGeom>
          <a:solidFill>
            <a:srgbClr val="2261AE"/>
          </a:solidFill>
          <a:ln w="7620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05557" y="823128"/>
            <a:ext cx="6019800" cy="523220"/>
          </a:xfrm>
          <a:prstGeom prst="rect">
            <a:avLst/>
          </a:prstGeom>
          <a:solidFill>
            <a:srgbClr val="E2CF6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rgbClr val="663300"/>
                </a:solidFill>
                <a:latin typeface="+mn-lt"/>
                <a:cs typeface="+mn-cs"/>
              </a:rPr>
              <a:t>Watering After Installation  </a:t>
            </a:r>
            <a:endParaRPr lang="en-US" sz="2800" b="1" dirty="0">
              <a:solidFill>
                <a:srgbClr val="663300"/>
              </a:solidFill>
              <a:latin typeface="+mn-lt"/>
              <a:cs typeface="+mn-cs"/>
            </a:endParaRPr>
          </a:p>
        </p:txBody>
      </p:sp>
      <p:pic>
        <p:nvPicPr>
          <p:cNvPr id="9" name="Picture 2" descr="\\Server-pc\k\17-001 GVB Planning Architectural Engineering Services\Task Order 1\Presentation\Reference\GVB Logo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1200" y="350838"/>
            <a:ext cx="1081088" cy="1554162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5886" y="4667071"/>
            <a:ext cx="82971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US" dirty="0" smtClean="0"/>
              <a:t>First two weeks sod shall be water twice a day</a:t>
            </a:r>
          </a:p>
          <a:p>
            <a:pPr marL="285750" indent="-285750">
              <a:buFont typeface="Wingdings" charset="2"/>
              <a:buChar char="§"/>
            </a:pPr>
            <a:r>
              <a:rPr lang="en-US" dirty="0" smtClean="0"/>
              <a:t>Third week, sod shall be watered once a day</a:t>
            </a:r>
          </a:p>
          <a:p>
            <a:pPr marL="285750" indent="-285750">
              <a:buFont typeface="Wingdings" charset="2"/>
              <a:buChar char="§"/>
            </a:pPr>
            <a:r>
              <a:rPr lang="en-US" dirty="0" smtClean="0"/>
              <a:t>After the fourth week, sod shall be watered every other day</a:t>
            </a:r>
          </a:p>
          <a:p>
            <a:pPr marL="285750" indent="-285750">
              <a:buFont typeface="Wingdings" charset="2"/>
              <a:buChar char="§"/>
            </a:pPr>
            <a:r>
              <a:rPr lang="en-US" dirty="0" smtClean="0"/>
              <a:t>This will be done on a 4-month period after sod installation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90166" y="1985512"/>
            <a:ext cx="4631182" cy="2296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831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86157" y="152400"/>
            <a:ext cx="8839200" cy="6553200"/>
          </a:xfrm>
          <a:prstGeom prst="roundRect">
            <a:avLst/>
          </a:prstGeom>
          <a:solidFill>
            <a:srgbClr val="2261AE"/>
          </a:solidFill>
          <a:ln w="7620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05557" y="823128"/>
            <a:ext cx="6019800" cy="523220"/>
          </a:xfrm>
          <a:prstGeom prst="rect">
            <a:avLst/>
          </a:prstGeom>
          <a:solidFill>
            <a:srgbClr val="E2CF6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rgbClr val="663300"/>
                </a:solidFill>
                <a:latin typeface="+mn-lt"/>
                <a:cs typeface="+mn-cs"/>
              </a:rPr>
              <a:t>Warranty Period  </a:t>
            </a:r>
            <a:endParaRPr lang="en-US" sz="2800" b="1" dirty="0">
              <a:solidFill>
                <a:srgbClr val="663300"/>
              </a:solidFill>
              <a:latin typeface="+mn-lt"/>
              <a:cs typeface="+mn-cs"/>
            </a:endParaRPr>
          </a:p>
        </p:txBody>
      </p:sp>
      <p:pic>
        <p:nvPicPr>
          <p:cNvPr id="9" name="Picture 2" descr="\\Server-pc\k\17-001 GVB Planning Architectural Engineering Services\Task Order 1\Presentation\Reference\GVB Logo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1200" y="350838"/>
            <a:ext cx="1081088" cy="1554162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5886" y="4563070"/>
            <a:ext cx="82971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US" dirty="0" smtClean="0"/>
              <a:t>Warranty period shall be (4) months after sod installation </a:t>
            </a:r>
          </a:p>
          <a:p>
            <a:pPr marL="285750" indent="-285750">
              <a:buFont typeface="Wingdings" charset="2"/>
              <a:buChar char="§"/>
            </a:pPr>
            <a:r>
              <a:rPr lang="en-US" dirty="0" smtClean="0"/>
              <a:t>If sod health declines, Contractor shall be responsible for replacing unhealthy/dead patches at Contractors expense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1111" l="6667" r="95111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845803" y="1159295"/>
            <a:ext cx="3519907" cy="3519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119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86157" y="152400"/>
            <a:ext cx="8839200" cy="6553200"/>
          </a:xfrm>
          <a:prstGeom prst="roundRect">
            <a:avLst/>
          </a:prstGeom>
          <a:solidFill>
            <a:srgbClr val="2261AE"/>
          </a:solidFill>
          <a:ln w="7620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05557" y="823128"/>
            <a:ext cx="6019800" cy="523220"/>
          </a:xfrm>
          <a:prstGeom prst="rect">
            <a:avLst/>
          </a:prstGeom>
          <a:solidFill>
            <a:srgbClr val="E2CF6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rgbClr val="663300"/>
                </a:solidFill>
                <a:latin typeface="+mn-lt"/>
                <a:cs typeface="+mn-cs"/>
              </a:rPr>
              <a:t>FAQs  </a:t>
            </a:r>
            <a:endParaRPr lang="en-US" sz="2800" b="1" dirty="0">
              <a:solidFill>
                <a:srgbClr val="663300"/>
              </a:solidFill>
              <a:latin typeface="+mn-lt"/>
              <a:cs typeface="+mn-cs"/>
            </a:endParaRPr>
          </a:p>
        </p:txBody>
      </p:sp>
      <p:pic>
        <p:nvPicPr>
          <p:cNvPr id="9" name="Picture 2" descr="\\Server-pc\k\17-001 GVB Planning Architectural Engineering Services\Task Order 1\Presentation\Reference\GVB Logo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1200" y="350838"/>
            <a:ext cx="1081088" cy="1554162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544555" y="1927412"/>
            <a:ext cx="3989845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US" sz="2200" b="1" u="sng" dirty="0" smtClean="0"/>
              <a:t>December 5, 2019; 3:00 p.m. </a:t>
            </a:r>
            <a:r>
              <a:rPr lang="mr-IN" sz="2200" dirty="0" smtClean="0"/>
              <a:t>–</a:t>
            </a:r>
            <a:r>
              <a:rPr lang="en-US" sz="2200" dirty="0" smtClean="0"/>
              <a:t> Deadline to submit written questions</a:t>
            </a:r>
          </a:p>
          <a:p>
            <a:pPr marL="285750" indent="-285750">
              <a:buFont typeface="Wingdings" charset="2"/>
              <a:buChar char="§"/>
            </a:pPr>
            <a:endParaRPr lang="en-US" sz="2200" dirty="0" smtClean="0"/>
          </a:p>
          <a:p>
            <a:pPr marL="285750" indent="-285750">
              <a:buFont typeface="Wingdings" charset="2"/>
              <a:buChar char="§"/>
            </a:pPr>
            <a:r>
              <a:rPr lang="en-US" sz="2200" b="1" u="sng" dirty="0" smtClean="0"/>
              <a:t>December 10, 2019                  </a:t>
            </a:r>
            <a:r>
              <a:rPr lang="mr-IN" sz="2200" dirty="0" smtClean="0"/>
              <a:t>–</a:t>
            </a:r>
            <a:r>
              <a:rPr lang="en-US" sz="2200" dirty="0" smtClean="0"/>
              <a:t> GVB response to questions</a:t>
            </a:r>
          </a:p>
          <a:p>
            <a:pPr marL="285750" indent="-285750">
              <a:buFont typeface="Wingdings" charset="2"/>
              <a:buChar char="§"/>
            </a:pPr>
            <a:endParaRPr lang="en-US" sz="2200" dirty="0" smtClean="0"/>
          </a:p>
          <a:p>
            <a:pPr marL="285750" indent="-285750">
              <a:buFont typeface="Wingdings" charset="2"/>
              <a:buChar char="§"/>
            </a:pPr>
            <a:r>
              <a:rPr lang="en-US" sz="2200" b="1" u="sng" dirty="0" smtClean="0"/>
              <a:t>December 18, 2019; 3:00 p.m. </a:t>
            </a:r>
            <a:r>
              <a:rPr lang="mr-IN" sz="2200" dirty="0" smtClean="0"/>
              <a:t>–</a:t>
            </a:r>
            <a:r>
              <a:rPr lang="en-US" sz="2200" dirty="0" smtClean="0"/>
              <a:t> Deadline to submit bids; IFB BID OPENING</a:t>
            </a:r>
            <a:endParaRPr lang="en-US" sz="2200" dirty="0"/>
          </a:p>
        </p:txBody>
      </p:sp>
      <p:pic>
        <p:nvPicPr>
          <p:cNvPr id="16" name="Picture 15" descr="bird questio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7826" y="1797057"/>
            <a:ext cx="2382174" cy="32926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826104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19092</TotalTime>
  <Words>223</Words>
  <Application>Microsoft Macintosh PowerPoint</Application>
  <PresentationFormat>On-screen Show (4:3)</PresentationFormat>
  <Paragraphs>31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Calibri</vt:lpstr>
      <vt:lpstr>Wingdings</vt:lpstr>
      <vt:lpstr>Arial</vt:lpstr>
      <vt:lpstr>1_Office Theme</vt:lpstr>
      <vt:lpstr>7_Office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Workstation 1</dc:creator>
  <cp:keywords/>
  <dc:description/>
  <cp:lastModifiedBy>Ilene Quitugua</cp:lastModifiedBy>
  <cp:revision>391</cp:revision>
  <dcterms:created xsi:type="dcterms:W3CDTF">2017-04-10T01:44:35Z</dcterms:created>
  <dcterms:modified xsi:type="dcterms:W3CDTF">2019-12-09T22:59:44Z</dcterms:modified>
  <cp:category/>
</cp:coreProperties>
</file>