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63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8" r:id="rId18"/>
    <p:sldId id="288" r:id="rId19"/>
    <p:sldId id="279" r:id="rId20"/>
    <p:sldId id="259" r:id="rId21"/>
    <p:sldId id="280" r:id="rId22"/>
    <p:sldId id="281" r:id="rId23"/>
    <p:sldId id="282" r:id="rId24"/>
    <p:sldId id="283" r:id="rId25"/>
    <p:sldId id="284" r:id="rId26"/>
    <p:sldId id="287" r:id="rId27"/>
    <p:sldId id="285" r:id="rId28"/>
    <p:sldId id="289" r:id="rId29"/>
    <p:sldId id="290" r:id="rId30"/>
    <p:sldId id="260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98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450"/>
    <p:restoredTop sz="94551"/>
  </p:normalViewPr>
  <p:slideViewPr>
    <p:cSldViewPr snapToGrid="0" snapToObjects="1">
      <p:cViewPr varScale="1">
        <p:scale>
          <a:sx n="101" d="100"/>
          <a:sy n="101" d="100"/>
        </p:scale>
        <p:origin x="368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6" title="Page Number Shape"/>
          <p:cNvSpPr/>
          <p:nvPr/>
        </p:nvSpPr>
        <p:spPr bwMode="auto">
          <a:xfrm>
            <a:off x="8736012" y="118920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6685" y="1143294"/>
            <a:ext cx="5275772" cy="4268965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8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6685" y="5537926"/>
            <a:ext cx="5275772" cy="706355"/>
          </a:xfrm>
        </p:spPr>
        <p:txBody>
          <a:bodyPr>
            <a:normAutofit/>
          </a:bodyPr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1800" b="0" i="1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16685" y="6314441"/>
            <a:ext cx="1197467" cy="365125"/>
          </a:xfrm>
        </p:spPr>
        <p:txBody>
          <a:bodyPr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50444" y="6314441"/>
            <a:ext cx="3842012" cy="365125"/>
          </a:xfrm>
        </p:spPr>
        <p:txBody>
          <a:bodyPr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6012" y="1416217"/>
            <a:ext cx="407987" cy="365125"/>
          </a:xfrm>
        </p:spPr>
        <p:txBody>
          <a:bodyPr/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580391" y="1257300"/>
            <a:ext cx="0" cy="560070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80391" y="1257300"/>
            <a:ext cx="0" cy="56007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554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0" y="640080"/>
            <a:ext cx="4686299" cy="558414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917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Page Number Shape"/>
          <p:cNvSpPr/>
          <p:nvPr/>
        </p:nvSpPr>
        <p:spPr bwMode="auto">
          <a:xfrm>
            <a:off x="8736012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3074" y="642931"/>
            <a:ext cx="1835003" cy="467810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42933"/>
            <a:ext cx="5303009" cy="46781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2140" y="5927132"/>
            <a:ext cx="2861142" cy="365125"/>
          </a:xfrm>
        </p:spPr>
        <p:txBody>
          <a:bodyPr/>
          <a:lstStyle/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02140" y="6315950"/>
            <a:ext cx="286114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6012" y="5607593"/>
            <a:ext cx="407987" cy="365125"/>
          </a:xfrm>
        </p:spPr>
        <p:txBody>
          <a:bodyPr/>
          <a:lstStyle/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1" y="6199730"/>
            <a:ext cx="7695008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" y="6199730"/>
            <a:ext cx="769500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0612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  <p15:guide id="0" pos="48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723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 title="Page Number Shape"/>
          <p:cNvSpPr/>
          <p:nvPr/>
        </p:nvSpPr>
        <p:spPr bwMode="auto">
          <a:xfrm>
            <a:off x="8736012" y="139374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0755" y="2571723"/>
            <a:ext cx="6222491" cy="3286153"/>
          </a:xfrm>
        </p:spPr>
        <p:txBody>
          <a:bodyPr anchor="t">
            <a:normAutofit/>
          </a:bodyPr>
          <a:lstStyle>
            <a:lvl1pPr>
              <a:lnSpc>
                <a:spcPct val="85000"/>
              </a:lnSpc>
              <a:defRPr sz="5800" cap="all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0755" y="1393748"/>
            <a:ext cx="6301072" cy="819150"/>
          </a:xfrm>
        </p:spPr>
        <p:txBody>
          <a:bodyPr anchor="ctr">
            <a:normAutofit/>
          </a:bodyPr>
          <a:lstStyle>
            <a:lvl1pPr marL="0" indent="0" algn="r">
              <a:lnSpc>
                <a:spcPct val="113000"/>
              </a:lnSpc>
              <a:spcBef>
                <a:spcPts val="0"/>
              </a:spcBef>
              <a:buNone/>
              <a:defRPr sz="1800" b="0" i="1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7216" y="6314440"/>
            <a:ext cx="1197467" cy="365125"/>
          </a:xfrm>
        </p:spPr>
        <p:txBody>
          <a:bodyPr/>
          <a:lstStyle>
            <a:lvl1pPr>
              <a:defRPr sz="900">
                <a:solidFill>
                  <a:schemeClr val="accent1"/>
                </a:solidFill>
              </a:defRPr>
            </a:lvl1pPr>
          </a:lstStyle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60755" y="6314441"/>
            <a:ext cx="4860170" cy="365125"/>
          </a:xfr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6012" y="1620761"/>
            <a:ext cx="407987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1" y="6178167"/>
            <a:ext cx="7683245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" y="6178167"/>
            <a:ext cx="768324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117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  <p15:guide id="0" pos="4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6200" y="540628"/>
            <a:ext cx="4686300" cy="24889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0" y="3712467"/>
            <a:ext cx="4686300" cy="24822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74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557784"/>
            <a:ext cx="2873502" cy="49560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558065"/>
            <a:ext cx="4690872" cy="913212"/>
          </a:xfrm>
        </p:spPr>
        <p:txBody>
          <a:bodyPr anchor="b"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0" y="1526122"/>
            <a:ext cx="4690872" cy="17515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6200" y="3700828"/>
            <a:ext cx="4690872" cy="913759"/>
          </a:xfrm>
        </p:spPr>
        <p:txBody>
          <a:bodyPr anchor="b">
            <a:normAutofit/>
          </a:bodyPr>
          <a:lstStyle>
            <a:lvl1pPr marL="0" indent="0"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86200" y="4669432"/>
            <a:ext cx="4690872" cy="1752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592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23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33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555479"/>
            <a:ext cx="2879082" cy="1921022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3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564147"/>
            <a:ext cx="4686300" cy="5622644"/>
          </a:xfrm>
        </p:spPr>
        <p:txBody>
          <a:bodyPr/>
          <a:lstStyle>
            <a:lvl1pPr>
              <a:lnSpc>
                <a:spcPct val="112000"/>
              </a:lnSpc>
              <a:defRPr sz="2000"/>
            </a:lvl1pPr>
            <a:lvl2pPr>
              <a:lnSpc>
                <a:spcPct val="112000"/>
              </a:lnSpc>
              <a:defRPr sz="1800"/>
            </a:lvl2pPr>
            <a:lvl3pPr>
              <a:lnSpc>
                <a:spcPct val="112000"/>
              </a:lnSpc>
              <a:defRPr sz="1600"/>
            </a:lvl3pPr>
            <a:lvl4pPr>
              <a:lnSpc>
                <a:spcPct val="112000"/>
              </a:lnSpc>
              <a:defRPr sz="1400"/>
            </a:lvl4pPr>
            <a:lvl5pPr>
              <a:lnSpc>
                <a:spcPct val="112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" y="2621513"/>
            <a:ext cx="2879082" cy="3239537"/>
          </a:xfrm>
        </p:spPr>
        <p:txBody>
          <a:bodyPr>
            <a:normAutofit/>
          </a:bodyPr>
          <a:lstStyle>
            <a:lvl1pPr marL="0" indent="0" algn="r">
              <a:lnSpc>
                <a:spcPct val="125000"/>
              </a:lnSpc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92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1" y="557262"/>
            <a:ext cx="2882528" cy="1919239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30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43350" y="1"/>
            <a:ext cx="4629150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1" y="2621512"/>
            <a:ext cx="2882528" cy="3236976"/>
          </a:xfrm>
        </p:spPr>
        <p:txBody>
          <a:bodyPr>
            <a:normAutofit/>
          </a:bodyPr>
          <a:lstStyle>
            <a:lvl1pPr marL="0" indent="0" algn="r">
              <a:lnSpc>
                <a:spcPct val="125000"/>
              </a:lnSpc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921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8736012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559678"/>
            <a:ext cx="2875430" cy="4952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569066"/>
            <a:ext cx="4686299" cy="565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1" y="5930061"/>
            <a:ext cx="286114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1" baseline="0">
                <a:solidFill>
                  <a:schemeClr val="accent1"/>
                </a:solidFill>
                <a:latin typeface="+mj-lt"/>
              </a:defRPr>
            </a:lvl1pPr>
          </a:lstStyle>
          <a:p>
            <a:fld id="{38D1B500-66B9-FE4E-9808-AD086C38A6E7}" type="datetimeFigureOut">
              <a:rPr lang="en-US" smtClean="0"/>
              <a:t>12/2/19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1" y="6314441"/>
            <a:ext cx="286114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 b="1" i="1" baseline="0">
                <a:solidFill>
                  <a:schemeClr val="accent1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2" y="5607593"/>
            <a:ext cx="4079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1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2DE89268-07E6-0D49-B0EA-A3E2D3E1AE4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99730"/>
            <a:ext cx="337185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0" y="6199730"/>
            <a:ext cx="337185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433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4" r:id="rId1"/>
    <p:sldLayoutId id="2147484765" r:id="rId2"/>
    <p:sldLayoutId id="2147484766" r:id="rId3"/>
    <p:sldLayoutId id="2147484767" r:id="rId4"/>
    <p:sldLayoutId id="2147484768" r:id="rId5"/>
    <p:sldLayoutId id="2147484769" r:id="rId6"/>
    <p:sldLayoutId id="2147484770" r:id="rId7"/>
    <p:sldLayoutId id="2147484771" r:id="rId8"/>
    <p:sldLayoutId id="2147484772" r:id="rId9"/>
    <p:sldLayoutId id="2147484773" r:id="rId10"/>
    <p:sldLayoutId id="2147484774" r:id="rId11"/>
  </p:sldLayoutIdLst>
  <p:txStyles>
    <p:titleStyle>
      <a:lvl1pPr algn="r" defTabSz="685800" rtl="0" eaLnBrk="1" latinLnBrk="0" hangingPunct="1">
        <a:lnSpc>
          <a:spcPct val="90000"/>
        </a:lnSpc>
        <a:spcBef>
          <a:spcPct val="0"/>
        </a:spcBef>
        <a:buNone/>
        <a:defRPr sz="3800" b="0" i="1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6858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83464" indent="-283464" algn="l" defTabSz="6858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283464" indent="-283464" algn="l" defTabSz="6858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283464" indent="-283464" algn="l" defTabSz="6858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4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83464" indent="-283464" algn="l" defTabSz="6858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83464" indent="-283464" algn="l" defTabSz="685800" rtl="0" eaLnBrk="1" latinLnBrk="0" hangingPunct="1">
        <a:lnSpc>
          <a:spcPct val="112000"/>
        </a:lnSpc>
        <a:spcBef>
          <a:spcPts val="975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83464" indent="-283464" algn="l" defTabSz="685800" rtl="0" eaLnBrk="1" latinLnBrk="0" hangingPunct="1">
        <a:lnSpc>
          <a:spcPct val="112000"/>
        </a:lnSpc>
        <a:spcBef>
          <a:spcPts val="975"/>
        </a:spcBef>
        <a:buFont typeface="Arial" panose="020B0604020202020204" pitchFamily="34" charset="0"/>
        <a:buChar char="•"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83464" indent="-283464" algn="l" defTabSz="685800" rtl="0" eaLnBrk="1" latinLnBrk="0" hangingPunct="1">
        <a:lnSpc>
          <a:spcPct val="112000"/>
        </a:lnSpc>
        <a:spcBef>
          <a:spcPts val="975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12598" indent="-212598" algn="l" defTabSz="685800" rtl="0" eaLnBrk="1" latinLnBrk="0" hangingPunct="1">
        <a:lnSpc>
          <a:spcPct val="112000"/>
        </a:lnSpc>
        <a:spcBef>
          <a:spcPts val="975"/>
        </a:spcBef>
        <a:buFont typeface="Arial" panose="020B0604020202020204" pitchFamily="34" charset="0"/>
        <a:buChar char="•"/>
        <a:defRPr sz="105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32">
          <p15:clr>
            <a:srgbClr val="F26B43"/>
          </p15:clr>
        </p15:guide>
        <p15:guide id="2" pos="480">
          <p15:clr>
            <a:srgbClr val="F26B43"/>
          </p15:clr>
        </p15:guide>
        <p15:guide id="3" pos="7200">
          <p15:clr>
            <a:srgbClr val="F26B43"/>
          </p15:clr>
        </p15:guide>
        <p15:guide id="4" pos="3264">
          <p15:clr>
            <a:srgbClr val="F26B43"/>
          </p15:clr>
        </p15:guide>
        <p15:guide id="0" pos="2124">
          <p15:clr>
            <a:srgbClr val="F26B43"/>
          </p15:clr>
        </p15:guide>
        <p15:guide id="5" pos="360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pos="5400">
          <p15:clr>
            <a:srgbClr val="F26B43"/>
          </p15:clr>
        </p15:guide>
        <p15:guide id="8" pos="24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3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20395"/>
            <a:ext cx="9144000" cy="1009863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bg2">
                    <a:lumMod val="75000"/>
                    <a:lumOff val="25000"/>
                  </a:schemeClr>
                </a:solidFill>
              </a:rPr>
              <a:t>TREE MITIGATION PROJECT</a:t>
            </a:r>
            <a:endParaRPr lang="en-US" sz="4400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400" y="2098053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75000"/>
                    <a:lumOff val="25000"/>
                  </a:schemeClr>
                </a:solidFill>
              </a:rPr>
              <a:t>Date: December 2, 2019 </a:t>
            </a:r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93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606044" y="233537"/>
            <a:ext cx="5937755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1.6 Variety of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Species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071" y="1589314"/>
            <a:ext cx="6997700" cy="3733800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410029" y="6212751"/>
            <a:ext cx="575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Old Western Gun Club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239328" y="6212751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0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1" y="267741"/>
            <a:ext cx="8931723" cy="169366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1.7 Ironwood-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Casuarina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equisetifolia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855404" y="1767187"/>
            <a:ext cx="5220912" cy="3915684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73529" y="6335486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GWA Pump Station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946900" y="6335485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97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845128" y="333677"/>
            <a:ext cx="5715000" cy="1524153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1.8 Variety of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Species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43319" y="1902339"/>
            <a:ext cx="3448955" cy="3359937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161355" y="1803689"/>
            <a:ext cx="3448956" cy="3557239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571500" y="6258255"/>
            <a:ext cx="391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Santos Hill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85833" y="6258255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63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98071" y="97974"/>
            <a:ext cx="7462157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1.9 Flame Tree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Delonix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regina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019299" y="80736"/>
            <a:ext cx="5219700" cy="6858000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98070" y="6168573"/>
            <a:ext cx="2425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Near </a:t>
            </a:r>
            <a:r>
              <a:rPr lang="en-US" dirty="0" err="1" smtClean="0"/>
              <a:t>Lotte</a:t>
            </a:r>
            <a:r>
              <a:rPr lang="en-US" dirty="0" smtClean="0"/>
              <a:t> Hotel</a:t>
            </a:r>
            <a:endParaRPr lang="en-US" dirty="0"/>
          </a:p>
        </p:txBody>
      </p:sp>
      <p:sp>
        <p:nvSpPr>
          <p:cNvPr id="2" name="Oval 1"/>
          <p:cNvSpPr/>
          <p:nvPr/>
        </p:nvSpPr>
        <p:spPr>
          <a:xfrm>
            <a:off x="2003899" y="1147864"/>
            <a:ext cx="2704288" cy="398834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11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42545" y="146961"/>
            <a:ext cx="5937755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1.10 Variety of Species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051739" y="806158"/>
            <a:ext cx="4919365" cy="5152322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675" y="6211669"/>
            <a:ext cx="3454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Chain link fence near </a:t>
            </a:r>
            <a:r>
              <a:rPr lang="en-US" dirty="0" err="1" smtClean="0"/>
              <a:t>Lotte</a:t>
            </a:r>
            <a:r>
              <a:rPr lang="en-US" dirty="0" smtClean="0"/>
              <a:t> Hotel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648450" y="6211669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9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987" y="167793"/>
            <a:ext cx="9095013" cy="166100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1.11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Da’ok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(2)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alophyllum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inophyllum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138916" y="2164479"/>
            <a:ext cx="3721098" cy="3434370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11353" y="1857074"/>
            <a:ext cx="3721098" cy="4049182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44929" y="6319157"/>
            <a:ext cx="3216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Near Hyatt Hotel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167615" y="6313714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  <p:sp>
        <p:nvSpPr>
          <p:cNvPr id="4" name="Right Arrow 3"/>
          <p:cNvSpPr/>
          <p:nvPr/>
        </p:nvSpPr>
        <p:spPr>
          <a:xfrm rot="19444500">
            <a:off x="740762" y="4826001"/>
            <a:ext cx="1143000" cy="2667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5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06045" y="114303"/>
            <a:ext cx="5937755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1.12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Tangantangan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882522" y="1591128"/>
            <a:ext cx="5384800" cy="4038600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5695" y="6302828"/>
            <a:ext cx="306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Near Fiesta Hotel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23100" y="6302828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3670300" y="1108952"/>
            <a:ext cx="2298700" cy="356032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1645"/>
            <a:ext cx="9143999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1.13 Monkey Pod (2) -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Samanea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saman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4543" y="6239782"/>
            <a:ext cx="3289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GVB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874" y="1061358"/>
            <a:ext cx="6645971" cy="4984478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920995" y="6239782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9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490" y="1552119"/>
            <a:ext cx="5702906" cy="4277179"/>
          </a:xfrm>
          <a:prstGeom prst="rect">
            <a:avLst/>
          </a:prstGeom>
        </p:spPr>
      </p:pic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571500" y="265764"/>
            <a:ext cx="8392886" cy="1563036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1.13 Monkey Pod (2) -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Samanea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saman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4543" y="6239782"/>
            <a:ext cx="3289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GVB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92900" y="6239782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50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76802" y="405920"/>
            <a:ext cx="5937755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1.14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Variety of Species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900" y="1391412"/>
            <a:ext cx="5905500" cy="4429125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96345" y="6211669"/>
            <a:ext cx="5159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Retaining wall between Pacific Star and PIC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82707" y="6211669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600" y="559678"/>
            <a:ext cx="3091330" cy="495249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SCHEDULE FOR SERVICE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Contractor shall: 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rocure all necessary permits </a:t>
            </a:r>
          </a:p>
          <a:p>
            <a:pPr lvl="1"/>
            <a:r>
              <a:rPr lang="en-US" dirty="0" smtClean="0"/>
              <a:t>Ensure protective measures are taken</a:t>
            </a:r>
          </a:p>
          <a:p>
            <a:pPr lvl="1"/>
            <a:r>
              <a:rPr lang="en-US" dirty="0" smtClean="0"/>
              <a:t>Be responsible for the safety of workers and public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ake steps to prevent the spread of invasive species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Certified Arborist is required to be onsite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Daily contact is required with GVB Project Manager and Quality Assurance Inspector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072" y="2633785"/>
            <a:ext cx="2878385" cy="287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7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2.0  TREE REMOVAL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315" y="1267566"/>
            <a:ext cx="4686299" cy="2580534"/>
          </a:xfrm>
        </p:spPr>
        <p:txBody>
          <a:bodyPr/>
          <a:lstStyle/>
          <a:p>
            <a:r>
              <a:rPr lang="en-US" dirty="0" smtClean="0"/>
              <a:t>Stumps shall be flushed to the ground</a:t>
            </a:r>
          </a:p>
          <a:p>
            <a:r>
              <a:rPr lang="en-US" dirty="0" smtClean="0"/>
              <a:t>Remove all green waste from site, chip trimmings to be used as mulch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72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28092"/>
            <a:ext cx="9013371" cy="118872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200" dirty="0">
                <a:solidFill>
                  <a:schemeClr val="bg1">
                    <a:lumMod val="50000"/>
                  </a:schemeClr>
                </a:solidFill>
              </a:rPr>
              <a:t>2.0 </a:t>
            </a:r>
            <a:r>
              <a:rPr lang="en-US" sz="4200" dirty="0" err="1">
                <a:solidFill>
                  <a:schemeClr val="bg1">
                    <a:lumMod val="50000"/>
                  </a:schemeClr>
                </a:solidFill>
              </a:rPr>
              <a:t>Kamachili</a:t>
            </a:r>
            <a:r>
              <a:rPr lang="en-US" sz="4200" dirty="0">
                <a:solidFill>
                  <a:schemeClr val="bg1">
                    <a:lumMod val="50000"/>
                  </a:schemeClr>
                </a:solidFill>
              </a:rPr>
              <a:t> Tree </a:t>
            </a:r>
            <a:r>
              <a:rPr lang="mr-IN" sz="4200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sz="4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42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sz="42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4200" dirty="0" err="1" smtClean="0">
                <a:solidFill>
                  <a:schemeClr val="bg1">
                    <a:lumMod val="50000"/>
                  </a:schemeClr>
                </a:solidFill>
              </a:rPr>
              <a:t>Pithecellobium</a:t>
            </a:r>
            <a:r>
              <a:rPr lang="en-US" sz="4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4200" dirty="0" err="1">
                <a:solidFill>
                  <a:schemeClr val="bg1">
                    <a:lumMod val="50000"/>
                  </a:schemeClr>
                </a:solidFill>
              </a:rPr>
              <a:t>dulce</a:t>
            </a:r>
            <a:endParaRPr lang="en-US" sz="4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4886" y="1416812"/>
            <a:ext cx="6694713" cy="4546826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44929" y="6319157"/>
            <a:ext cx="3216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Near Hyatt Hotel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438899" y="6319157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Removal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42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39701" y="126492"/>
            <a:ext cx="8857342" cy="1188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2.1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Da’ok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alophyllum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inophyllum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5422" y="1157514"/>
            <a:ext cx="6565900" cy="4724400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39701" y="6253842"/>
            <a:ext cx="3338285" cy="375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Fountain Plaza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553199" y="6253842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Removal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97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614" y="146450"/>
            <a:ext cx="8253185" cy="1188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2.2 Flame Tree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Delonix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regina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614" y="6181272"/>
            <a:ext cx="5219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Bottom of JFK Hill (Verona side)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9186" y="977952"/>
            <a:ext cx="6310086" cy="5127699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540499" y="6181272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Removal</a:t>
            </a:r>
            <a:endParaRPr lang="en-US"/>
          </a:p>
        </p:txBody>
      </p:sp>
      <p:sp>
        <p:nvSpPr>
          <p:cNvPr id="3" name="Right Arrow 2"/>
          <p:cNvSpPr/>
          <p:nvPr/>
        </p:nvSpPr>
        <p:spPr>
          <a:xfrm>
            <a:off x="3495040" y="4450080"/>
            <a:ext cx="995680" cy="26416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40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367643" y="310242"/>
            <a:ext cx="4304898" cy="1188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2.3 Fishtail Palm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5221" y="1159175"/>
            <a:ext cx="3749742" cy="4999656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0" y="6158831"/>
            <a:ext cx="3848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Retaining Wall Across Holiday Resort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93321" y="6158831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Removal</a:t>
            </a:r>
            <a:endParaRPr lang="en-US"/>
          </a:p>
        </p:txBody>
      </p:sp>
      <p:sp>
        <p:nvSpPr>
          <p:cNvPr id="2" name="Down Arrow 1"/>
          <p:cNvSpPr/>
          <p:nvPr/>
        </p:nvSpPr>
        <p:spPr>
          <a:xfrm rot="7294115">
            <a:off x="4316338" y="4508500"/>
            <a:ext cx="407508" cy="9525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52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150129" y="1083097"/>
            <a:ext cx="4849586" cy="4904076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93914" y="271637"/>
            <a:ext cx="8164285" cy="1188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2.4 Flame Tree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Delonix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regina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3914" y="6253840"/>
            <a:ext cx="3510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Near </a:t>
            </a:r>
            <a:r>
              <a:rPr lang="en-US" dirty="0" err="1" smtClean="0"/>
              <a:t>Lotte</a:t>
            </a:r>
            <a:r>
              <a:rPr lang="en-US" dirty="0" smtClean="0"/>
              <a:t> Hotel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556821" y="6253840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Removal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0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53143" y="228606"/>
            <a:ext cx="7609114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2.5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Vitex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Vitex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parviflora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520315" y="1973158"/>
            <a:ext cx="4446662" cy="3334997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52262" y="1818207"/>
            <a:ext cx="4446662" cy="3644900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53143" y="6267798"/>
            <a:ext cx="321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Near Fiesta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743646" y="6267798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Removal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08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59678"/>
            <a:ext cx="9144000" cy="1904122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2.6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Da’ok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(2)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alophyllum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inophyllum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6193393"/>
            <a:ext cx="204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GVB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4586" y="1300843"/>
            <a:ext cx="6210300" cy="4657725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455221" y="6193393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Removal</a:t>
            </a:r>
            <a:endParaRPr lang="en-US"/>
          </a:p>
        </p:txBody>
      </p:sp>
      <p:sp>
        <p:nvSpPr>
          <p:cNvPr id="4" name="Right Arrow 3"/>
          <p:cNvSpPr/>
          <p:nvPr/>
        </p:nvSpPr>
        <p:spPr>
          <a:xfrm>
            <a:off x="3127829" y="4511472"/>
            <a:ext cx="11049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506357" y="4522280"/>
            <a:ext cx="1104900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12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59678"/>
            <a:ext cx="9144000" cy="190412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2.7 Coconut Tree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Cocos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nucifera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6193393"/>
            <a:ext cx="204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Between GVB/PIC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55221" y="6193393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Removal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191356" y="1610888"/>
            <a:ext cx="4761287" cy="4022725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7137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559678"/>
            <a:ext cx="9144000" cy="190412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2.8 Coconut Trees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Cocos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nucifera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6193393"/>
            <a:ext cx="204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 Shamrocks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55221" y="6193393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Removal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245776" y="1678530"/>
            <a:ext cx="4526528" cy="3892361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6392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</a:rPr>
              <a:t>TREE PRUNING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Remove all green waste from site and/or chip trimmings to be used as mulch</a:t>
            </a:r>
          </a:p>
          <a:p>
            <a:pPr lvl="1"/>
            <a:r>
              <a:rPr lang="en-US" dirty="0" smtClean="0"/>
              <a:t>Mulch will be property of the GVB</a:t>
            </a:r>
          </a:p>
          <a:p>
            <a:r>
              <a:rPr lang="en-US" dirty="0" smtClean="0"/>
              <a:t>No climbing spikes allowed</a:t>
            </a:r>
          </a:p>
          <a:p>
            <a:r>
              <a:rPr lang="en-US" dirty="0" smtClean="0"/>
              <a:t>All trees shall be trimmed in accordance with the American National Standard Institute (ANSI) A300 (Part 1)</a:t>
            </a:r>
          </a:p>
          <a:p>
            <a:r>
              <a:rPr lang="en-US" dirty="0" smtClean="0"/>
              <a:t>Re-evaluation in 6 months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17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1575" y="902578"/>
            <a:ext cx="1695450" cy="684922"/>
          </a:xfrm>
        </p:spPr>
        <p:txBody>
          <a:bodyPr>
            <a:normAutofit/>
          </a:bodyPr>
          <a:lstStyle/>
          <a:p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FAQs: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4500" y="1790700"/>
            <a:ext cx="8229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b="1" dirty="0" smtClean="0"/>
              <a:t>December 5, 2019; 3:00 p.m. </a:t>
            </a:r>
            <a:r>
              <a:rPr lang="mr-IN" sz="2000" dirty="0" smtClean="0"/>
              <a:t>–</a:t>
            </a:r>
            <a:r>
              <a:rPr lang="en-US" sz="2000" dirty="0" smtClean="0"/>
              <a:t> Deadline to submit written questions </a:t>
            </a:r>
          </a:p>
          <a:p>
            <a:pPr marL="285750" indent="-285750">
              <a:buFont typeface="Arial" charset="0"/>
              <a:buChar char="•"/>
            </a:pPr>
            <a:endParaRPr lang="en-US" sz="20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/>
              <a:t>December 10, 2019 </a:t>
            </a:r>
            <a:r>
              <a:rPr lang="mr-IN" sz="2000" dirty="0" smtClean="0"/>
              <a:t>–</a:t>
            </a:r>
            <a:r>
              <a:rPr lang="en-US" sz="2000" dirty="0" smtClean="0"/>
              <a:t> GVB response to Questions </a:t>
            </a:r>
          </a:p>
          <a:p>
            <a:pPr marL="285750" indent="-285750">
              <a:buFont typeface="Arial" charset="0"/>
              <a:buChar char="•"/>
            </a:pPr>
            <a:endParaRPr lang="en-US" sz="20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b="1" dirty="0" smtClean="0"/>
              <a:t>December 18, 2019; 3:00 p.m. </a:t>
            </a:r>
            <a:r>
              <a:rPr lang="mr-IN" sz="2000" dirty="0" smtClean="0"/>
              <a:t>–</a:t>
            </a:r>
            <a:r>
              <a:rPr lang="en-US" sz="2000" dirty="0" smtClean="0"/>
              <a:t> Deadline to submit bids; IFB bid opening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819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14500" y="559678"/>
            <a:ext cx="6159500" cy="76112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</a:rPr>
              <a:t>1.0 Variety of Species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100" y="6315529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Rotunda to Hilton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100" y="2721200"/>
            <a:ext cx="4102100" cy="2954668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2188" y="2721200"/>
            <a:ext cx="4150605" cy="2954668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6210300" y="6315529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6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34785" y="578728"/>
            <a:ext cx="7119257" cy="800254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1.1 Variety of Species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1752" y="6266543"/>
            <a:ext cx="4435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Guardrail coming down from Rotunda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752" y="2692400"/>
            <a:ext cx="4165600" cy="3124200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100" y="2673350"/>
            <a:ext cx="4191000" cy="3143250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190342" y="6266543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81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65412" y="258443"/>
            <a:ext cx="7396843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1.2 Flame Tree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Delonix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regina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30" y="1528806"/>
            <a:ext cx="8996809" cy="4285980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14086" y="6259923"/>
            <a:ext cx="344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Bottom of JFK hill </a:t>
            </a:r>
            <a:r>
              <a:rPr lang="en-US" smtClean="0"/>
              <a:t>(Verona Side)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598555" y="6259923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59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71463" y="458507"/>
            <a:ext cx="7347856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1.3 Flame Tree </a:t>
            </a:r>
            <a:r>
              <a:rPr lang="mr-IN" dirty="0">
                <a:solidFill>
                  <a:schemeClr val="bg1">
                    <a:lumMod val="50000"/>
                  </a:schemeClr>
                </a:solidFill>
              </a:rPr>
              <a:t>–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Delonix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regina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791" y="1518554"/>
            <a:ext cx="8992378" cy="4196443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71791" y="6278009"/>
            <a:ext cx="467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Bottom of JFK hill (Royal Orchid Side)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55619" y="6278009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19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500" y="559678"/>
            <a:ext cx="8140700" cy="1967622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1.4 </a:t>
            </a:r>
            <a:r>
              <a:rPr lang="en-US" dirty="0" err="1" smtClean="0">
                <a:solidFill>
                  <a:schemeClr val="bg1">
                    <a:lumMod val="50000"/>
                  </a:schemeClr>
                </a:solidFill>
              </a:rPr>
              <a:t>Tangantangan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/Chain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of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Love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74457" y="1692273"/>
            <a:ext cx="3302000" cy="4188285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rot="5400000">
            <a:off x="4959677" y="1935880"/>
            <a:ext cx="3301645" cy="3701427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42900" y="6223000"/>
            <a:ext cx="407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JFK Hill (Both sides)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97513" y="6223000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11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603122" y="195948"/>
            <a:ext cx="5937755" cy="118872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1.5 Variety of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Species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579" y="1365184"/>
            <a:ext cx="9059432" cy="4366143"/>
          </a:xfrm>
          <a:prstGeom prst="rect">
            <a:avLst/>
          </a:prstGeom>
          <a:ln w="28575">
            <a:solidFill>
              <a:schemeClr val="tx2">
                <a:lumMod val="65000"/>
                <a:lumOff val="3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1908" y="6227717"/>
            <a:ext cx="453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Retaining wall across Holiday Resort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337300" y="6227717"/>
            <a:ext cx="166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Tree Pruning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30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adlines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Headlines">
      <a:majorFont>
        <a:latin typeface="Century Schoolbook" panose="02040604050505020304"/>
        <a:ea typeface=""/>
        <a:cs typeface=""/>
      </a:majorFont>
      <a:minorFont>
        <a:latin typeface="Corbel" panose="020B0503020204020204"/>
        <a:ea typeface=""/>
        <a:cs typeface=""/>
      </a:minorFont>
    </a:fontScheme>
    <a:fmtScheme name="Headlines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100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88900" dist="25400" dir="10800000">
              <a:srgbClr val="000000">
                <a:alpha val="25000"/>
              </a:srgbClr>
            </a:innerShdw>
            <a:outerShdw blurRad="25400" dist="25400" dir="5400000" algn="ctr" rotWithShape="0">
              <a:srgbClr val="FFFFFF">
                <a:alpha val="1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" id="{3841520A-25F2-4EB8-BE4C-611DB5ABEED9}" vid="{0A845BBA-79DB-48B1-B20E-7DB1D922483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3545</TotalTime>
  <Words>455</Words>
  <Application>Microsoft Macintosh PowerPoint</Application>
  <PresentationFormat>On-screen Show (4:3)</PresentationFormat>
  <Paragraphs>99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Century Schoolbook</vt:lpstr>
      <vt:lpstr>Corbel</vt:lpstr>
      <vt:lpstr>Arial</vt:lpstr>
      <vt:lpstr>Headlines</vt:lpstr>
      <vt:lpstr>TREE MITIGATION PROJECT</vt:lpstr>
      <vt:lpstr>SCHEDULE FOR SERVICE</vt:lpstr>
      <vt:lpstr>TREE PRUNING</vt:lpstr>
      <vt:lpstr>1.0 Variety of Species</vt:lpstr>
      <vt:lpstr>1.1 Variety of Species</vt:lpstr>
      <vt:lpstr>1.2 Flame Tree – Delonix regina</vt:lpstr>
      <vt:lpstr>1.3 Flame Tree – Delonix regina </vt:lpstr>
      <vt:lpstr>1.4 Tangantangan/Chain of Love</vt:lpstr>
      <vt:lpstr>1.5 Variety of Species</vt:lpstr>
      <vt:lpstr>1.6 Variety of Species</vt:lpstr>
      <vt:lpstr>1.7 Ironwood- Casuarina equisetifolia</vt:lpstr>
      <vt:lpstr>1.8 Variety of Species</vt:lpstr>
      <vt:lpstr>1.9 Flame Tree – Delonix regina </vt:lpstr>
      <vt:lpstr>1.10 Variety of Species</vt:lpstr>
      <vt:lpstr>1.11 Da’ok (2) – Calophyllum inophyllum</vt:lpstr>
      <vt:lpstr>1.12 Tangantangan</vt:lpstr>
      <vt:lpstr>1.13 Monkey Pod (2) - Samanea saman</vt:lpstr>
      <vt:lpstr>1.13 Monkey Pod (2) - Samanea saman</vt:lpstr>
      <vt:lpstr>1.14 Variety of Species</vt:lpstr>
      <vt:lpstr>2.0  TREE REMOVAL </vt:lpstr>
      <vt:lpstr>2.0 Kamachili Tree –  Pithecellobium dulce</vt:lpstr>
      <vt:lpstr>2.1 Da’ok – Calophyllum inophyllum </vt:lpstr>
      <vt:lpstr>2.2 Flame Tree – Delonix regina</vt:lpstr>
      <vt:lpstr>2.3 Fishtail Palm</vt:lpstr>
      <vt:lpstr>2.4 Flame Tree – Delonix regina </vt:lpstr>
      <vt:lpstr>2.5 Vitex – Vitex parviflora</vt:lpstr>
      <vt:lpstr>2.6 Da’ok (2) – Calophyllum inophyllum </vt:lpstr>
      <vt:lpstr>2.7 Coconut Tree – Cocos nucifera </vt:lpstr>
      <vt:lpstr>2.8 Coconut Trees – Cocos nucifera </vt:lpstr>
      <vt:lpstr>FAQs:</vt:lpstr>
    </vt:vector>
  </TitlesOfParts>
  <Manager/>
  <Company/>
  <LinksUpToDate>false</LinksUpToDate>
  <SharedDoc>false</SharedDoc>
  <HyperlinkBase/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Tree Mitigation </dc:title>
  <dc:subject/>
  <dc:creator>Ilene Quitugua</dc:creator>
  <cp:keywords/>
  <dc:description/>
  <cp:lastModifiedBy>Ilene Quitugua</cp:lastModifiedBy>
  <cp:revision>80</cp:revision>
  <dcterms:created xsi:type="dcterms:W3CDTF">2016-09-06T23:40:19Z</dcterms:created>
  <dcterms:modified xsi:type="dcterms:W3CDTF">2019-12-02T00:21:43Z</dcterms:modified>
  <cp:category/>
</cp:coreProperties>
</file>